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97675" cy="992663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569"/>
    <a:srgbClr val="A6A6A6"/>
    <a:srgbClr val="8E8E8E"/>
    <a:srgbClr val="B4B4B4"/>
    <a:srgbClr val="CECECE"/>
    <a:srgbClr val="666666"/>
    <a:srgbClr val="818181"/>
    <a:srgbClr val="777777"/>
    <a:srgbClr val="7D7D7D"/>
    <a:srgbClr val="E200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Objects="1">
      <p:cViewPr varScale="1">
        <p:scale>
          <a:sx n="113" d="100"/>
          <a:sy n="113" d="100"/>
        </p:scale>
        <p:origin x="1554" y="102"/>
      </p:cViewPr>
      <p:guideLst>
        <p:guide orient="horz" pos="4319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958743083353163E-2"/>
          <c:y val="0.37580746309775831"/>
          <c:w val="0.80408807137594795"/>
          <c:h val="0.5363671048052663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Männer</c:v>
                </c:pt>
              </c:strCache>
            </c:strRef>
          </c:tx>
          <c:spPr>
            <a:ln w="19050" cap="rnd">
              <a:solidFill>
                <a:srgbClr val="A6A6A6"/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rgbClr val="A6A6A6"/>
              </a:solidFill>
              <a:ln w="9525">
                <a:solidFill>
                  <a:srgbClr val="A6A6A6"/>
                </a:solidFill>
              </a:ln>
              <a:effectLst/>
            </c:spPr>
          </c:marker>
          <c:dPt>
            <c:idx val="1"/>
            <c:marker>
              <c:symbol val="circle"/>
              <c:size val="3"/>
              <c:spPr>
                <a:noFill/>
                <a:ln w="0">
                  <a:noFill/>
                </a:ln>
                <a:effectLst/>
              </c:spPr>
            </c:marker>
            <c:bubble3D val="0"/>
          </c:dPt>
          <c:dPt>
            <c:idx val="2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Pt>
            <c:idx val="3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Pt>
            <c:idx val="4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,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Tabelle1!$B$2:$B$8</c:f>
              <c:numCache>
                <c:formatCode>General</c:formatCode>
                <c:ptCount val="7"/>
                <c:pt idx="0">
                  <c:v>1997</c:v>
                </c:pt>
                <c:pt idx="1">
                  <c:v>2067.5</c:v>
                </c:pt>
                <c:pt idx="2">
                  <c:v>2138</c:v>
                </c:pt>
                <c:pt idx="3">
                  <c:v>2202</c:v>
                </c:pt>
                <c:pt idx="4">
                  <c:v>2274</c:v>
                </c:pt>
                <c:pt idx="5">
                  <c:v>2341</c:v>
                </c:pt>
                <c:pt idx="6">
                  <c:v>2405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Frauen</c:v>
                </c:pt>
              </c:strCache>
            </c:strRef>
          </c:tx>
          <c:spPr>
            <a:ln w="19050" cap="rnd">
              <a:solidFill>
                <a:srgbClr val="FFA569"/>
              </a:solidFill>
              <a:round/>
            </a:ln>
            <a:effectLst/>
          </c:spPr>
          <c:marker>
            <c:symbol val="circle"/>
            <c:size val="3"/>
            <c:spPr>
              <a:solidFill>
                <a:srgbClr val="FFA569"/>
              </a:solidFill>
              <a:ln w="9525">
                <a:solidFill>
                  <a:srgbClr val="FFA569"/>
                </a:solidFill>
              </a:ln>
              <a:effectLst/>
            </c:spPr>
          </c:marker>
          <c:dPt>
            <c:idx val="0"/>
            <c:marker>
              <c:symbol val="circle"/>
              <c:size val="3"/>
              <c:spPr>
                <a:solidFill>
                  <a:srgbClr val="FFA569"/>
                </a:solidFill>
                <a:ln w="9525">
                  <a:solidFill>
                    <a:srgbClr val="FFA569"/>
                  </a:solidFill>
                </a:ln>
                <a:effectLst/>
              </c:spPr>
            </c:marker>
            <c:bubble3D val="0"/>
            <c:spPr>
              <a:ln w="19050" cap="rnd">
                <a:solidFill>
                  <a:srgbClr val="FFA569"/>
                </a:solidFill>
                <a:round/>
                <a:tailEnd type="oval"/>
              </a:ln>
              <a:effectLst/>
            </c:spPr>
          </c:dPt>
          <c:dPt>
            <c:idx val="1"/>
            <c:marker>
              <c:symbol val="circle"/>
              <c:size val="3"/>
              <c:spPr>
                <a:noFill/>
                <a:ln w="0">
                  <a:noFill/>
                </a:ln>
                <a:effectLst/>
              </c:spPr>
            </c:marker>
            <c:bubble3D val="0"/>
          </c:dPt>
          <c:dPt>
            <c:idx val="2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Pt>
            <c:idx val="3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Pt>
            <c:idx val="4"/>
            <c:marker>
              <c:symbol val="circle"/>
              <c:size val="3"/>
              <c:spPr>
                <a:noFill/>
                <a:ln w="9525">
                  <a:noFill/>
                </a:ln>
                <a:effectLst/>
              </c:spPr>
            </c:marker>
            <c:bubble3D val="0"/>
          </c:dPt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numFmt formatCode="0,0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t" anchorCtr="0">
                <a:spAutoFit/>
              </a:bodyPr>
              <a:lstStyle/>
              <a:p>
                <a:pPr>
                  <a:defRPr sz="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de-DE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Tabelle1!$C$2:$C$8</c:f>
              <c:numCache>
                <c:formatCode>General</c:formatCode>
                <c:ptCount val="7"/>
                <c:pt idx="0">
                  <c:v>1819</c:v>
                </c:pt>
                <c:pt idx="1">
                  <c:v>1941.5</c:v>
                </c:pt>
                <c:pt idx="2">
                  <c:v>2064</c:v>
                </c:pt>
                <c:pt idx="3">
                  <c:v>2133</c:v>
                </c:pt>
                <c:pt idx="4">
                  <c:v>2197</c:v>
                </c:pt>
                <c:pt idx="5">
                  <c:v>2280</c:v>
                </c:pt>
                <c:pt idx="6">
                  <c:v>2348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37770408"/>
        <c:axId val="238333256"/>
      </c:lineChart>
      <c:catAx>
        <c:axId val="237770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de-DE"/>
          </a:p>
        </c:txPr>
        <c:crossAx val="238333256"/>
        <c:crosses val="autoZero"/>
        <c:auto val="1"/>
        <c:lblAlgn val="ctr"/>
        <c:lblOffset val="100"/>
        <c:noMultiLvlLbl val="0"/>
      </c:catAx>
      <c:valAx>
        <c:axId val="238333256"/>
        <c:scaling>
          <c:orientation val="minMax"/>
          <c:max val="2600"/>
          <c:min val="1400"/>
        </c:scaling>
        <c:delete val="1"/>
        <c:axPos val="r"/>
        <c:numFmt formatCode="General" sourceLinked="1"/>
        <c:majorTickMark val="out"/>
        <c:minorTickMark val="none"/>
        <c:tickLblPos val="nextTo"/>
        <c:crossAx val="237770408"/>
        <c:crosses val="max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575110069158521E-2"/>
          <c:y val="0.35154155285099326"/>
          <c:w val="0.78031909918200371"/>
          <c:h val="0.64845844714900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Lohndifferenz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Pt>
            <c:idx val="5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12"/>
            <c:invertIfNegative val="0"/>
            <c:bubble3D val="0"/>
            <c:spPr>
              <a:solidFill>
                <a:srgbClr val="FFA569"/>
              </a:solidFill>
            </c:spPr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 b="1" u="none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Tabelle1!$A$2:$A$14</c:f>
              <c:strCache>
                <c:ptCount val="13"/>
                <c:pt idx="0">
                  <c:v>Erzgebirgskreis</c:v>
                </c:pt>
                <c:pt idx="1">
                  <c:v>Zwickau</c:v>
                </c:pt>
                <c:pt idx="2">
                  <c:v>Mittelsachsen</c:v>
                </c:pt>
                <c:pt idx="3">
                  <c:v>Vogtlandkreis</c:v>
                </c:pt>
                <c:pt idx="4">
                  <c:v>Stadt Dresden</c:v>
                </c:pt>
                <c:pt idx="5">
                  <c:v>Stadt Leipzig</c:v>
                </c:pt>
                <c:pt idx="6">
                  <c:v>Stadt Chemnitz</c:v>
                </c:pt>
                <c:pt idx="7">
                  <c:v>Leipziger Land</c:v>
                </c:pt>
                <c:pt idx="8">
                  <c:v>Nordsachsen</c:v>
                </c:pt>
                <c:pt idx="9">
                  <c:v>Sächs. Schweiz-Osterzgebirge</c:v>
                </c:pt>
                <c:pt idx="10">
                  <c:v>Meißen</c:v>
                </c:pt>
                <c:pt idx="11">
                  <c:v>Bautzen</c:v>
                </c:pt>
                <c:pt idx="12">
                  <c:v>Görlitz</c:v>
                </c:pt>
              </c:strCache>
            </c:strRef>
          </c:cat>
          <c:val>
            <c:numRef>
              <c:f>Tabelle1!$B$2:$B$14</c:f>
              <c:numCache>
                <c:formatCode>General</c:formatCode>
                <c:ptCount val="13"/>
                <c:pt idx="0">
                  <c:v>236</c:v>
                </c:pt>
                <c:pt idx="1">
                  <c:v>227</c:v>
                </c:pt>
                <c:pt idx="2">
                  <c:v>222</c:v>
                </c:pt>
                <c:pt idx="3">
                  <c:v>200</c:v>
                </c:pt>
                <c:pt idx="4">
                  <c:v>176</c:v>
                </c:pt>
                <c:pt idx="5">
                  <c:v>127</c:v>
                </c:pt>
                <c:pt idx="6">
                  <c:v>107</c:v>
                </c:pt>
                <c:pt idx="7">
                  <c:v>89</c:v>
                </c:pt>
                <c:pt idx="8">
                  <c:v>79</c:v>
                </c:pt>
                <c:pt idx="9">
                  <c:v>59</c:v>
                </c:pt>
                <c:pt idx="10">
                  <c:v>57</c:v>
                </c:pt>
                <c:pt idx="11">
                  <c:v>28</c:v>
                </c:pt>
                <c:pt idx="12">
                  <c:v>-31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2"/>
        <c:overlap val="-92"/>
        <c:axId val="238826264"/>
        <c:axId val="238826648"/>
      </c:barChart>
      <c:catAx>
        <c:axId val="238826264"/>
        <c:scaling>
          <c:orientation val="maxMin"/>
        </c:scaling>
        <c:delete val="1"/>
        <c:axPos val="l"/>
        <c:numFmt formatCode="0.0%" sourceLinked="0"/>
        <c:majorTickMark val="out"/>
        <c:minorTickMark val="none"/>
        <c:tickLblPos val="nextTo"/>
        <c:crossAx val="238826648"/>
        <c:crosses val="autoZero"/>
        <c:auto val="1"/>
        <c:lblAlgn val="ctr"/>
        <c:lblOffset val="100"/>
        <c:tickLblSkip val="1"/>
        <c:noMultiLvlLbl val="1"/>
      </c:catAx>
      <c:valAx>
        <c:axId val="238826648"/>
        <c:scaling>
          <c:orientation val="minMax"/>
          <c:min val="-300"/>
        </c:scaling>
        <c:delete val="1"/>
        <c:axPos val="t"/>
        <c:numFmt formatCode="General" sourceLinked="1"/>
        <c:majorTickMark val="out"/>
        <c:minorTickMark val="none"/>
        <c:tickLblPos val="nextTo"/>
        <c:crossAx val="2388262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575110069158521E-2"/>
          <c:y val="0.35154155285099326"/>
          <c:w val="0.78031909918200371"/>
          <c:h val="0.64845844714900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Lohndifferenz</c:v>
                </c:pt>
              </c:strCache>
            </c:strRef>
          </c:tx>
          <c:spPr>
            <a:noFill/>
          </c:spPr>
          <c:invertIfNegative val="0"/>
          <c:dPt>
            <c:idx val="5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12"/>
            <c:invertIfNegative val="0"/>
            <c:bubble3D val="0"/>
          </c:dPt>
          <c:cat>
            <c:strRef>
              <c:f>Tabelle1!$A$2:$A$14</c:f>
              <c:strCache>
                <c:ptCount val="13"/>
                <c:pt idx="0">
                  <c:v>Erzgebirgskreis</c:v>
                </c:pt>
                <c:pt idx="1">
                  <c:v>Zwickau</c:v>
                </c:pt>
                <c:pt idx="2">
                  <c:v>Mittelsachsen</c:v>
                </c:pt>
                <c:pt idx="3">
                  <c:v>Vogtlandkreis</c:v>
                </c:pt>
                <c:pt idx="4">
                  <c:v>Stadt Dresden</c:v>
                </c:pt>
                <c:pt idx="5">
                  <c:v>Stadt Leipzig</c:v>
                </c:pt>
                <c:pt idx="6">
                  <c:v>Stadt Chemnitz</c:v>
                </c:pt>
                <c:pt idx="7">
                  <c:v>Leipziger Land</c:v>
                </c:pt>
                <c:pt idx="8">
                  <c:v>Nordsachsen</c:v>
                </c:pt>
                <c:pt idx="9">
                  <c:v>Sächs. Schweiz-Osterzgebirge</c:v>
                </c:pt>
                <c:pt idx="10">
                  <c:v>Meißen</c:v>
                </c:pt>
                <c:pt idx="11">
                  <c:v>Bautzen</c:v>
                </c:pt>
                <c:pt idx="12">
                  <c:v>Görlitz</c:v>
                </c:pt>
              </c:strCache>
            </c:strRef>
          </c:cat>
          <c:val>
            <c:numRef>
              <c:f>Tabelle1!$B$2:$B$14</c:f>
              <c:numCache>
                <c:formatCode>General</c:formatCode>
                <c:ptCount val="13"/>
                <c:pt idx="0">
                  <c:v>236</c:v>
                </c:pt>
                <c:pt idx="1">
                  <c:v>227</c:v>
                </c:pt>
                <c:pt idx="2">
                  <c:v>222</c:v>
                </c:pt>
                <c:pt idx="3">
                  <c:v>200</c:v>
                </c:pt>
                <c:pt idx="4">
                  <c:v>176</c:v>
                </c:pt>
                <c:pt idx="5">
                  <c:v>127</c:v>
                </c:pt>
                <c:pt idx="6">
                  <c:v>107</c:v>
                </c:pt>
                <c:pt idx="7">
                  <c:v>89</c:v>
                </c:pt>
                <c:pt idx="8">
                  <c:v>79</c:v>
                </c:pt>
                <c:pt idx="9">
                  <c:v>59</c:v>
                </c:pt>
                <c:pt idx="10">
                  <c:v>57</c:v>
                </c:pt>
                <c:pt idx="11">
                  <c:v>28</c:v>
                </c:pt>
                <c:pt idx="12">
                  <c:v>-31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2"/>
        <c:overlap val="-92"/>
        <c:axId val="238893144"/>
        <c:axId val="238893528"/>
      </c:barChart>
      <c:catAx>
        <c:axId val="238893144"/>
        <c:scaling>
          <c:orientation val="maxMin"/>
        </c:scaling>
        <c:delete val="0"/>
        <c:axPos val="l"/>
        <c:numFmt formatCode="0.0%" sourceLinked="0"/>
        <c:majorTickMark val="out"/>
        <c:minorTickMark val="none"/>
        <c:tickLblPos val="nextTo"/>
        <c:spPr>
          <a:ln w="3175">
            <a:noFill/>
          </a:ln>
        </c:spPr>
        <c:txPr>
          <a:bodyPr rot="0" anchor="ctr" anchorCtr="0"/>
          <a:lstStyle/>
          <a:p>
            <a:pPr>
              <a:defRPr sz="800"/>
            </a:pPr>
            <a:endParaRPr lang="de-DE"/>
          </a:p>
        </c:txPr>
        <c:crossAx val="238893528"/>
        <c:crosses val="autoZero"/>
        <c:auto val="1"/>
        <c:lblAlgn val="ctr"/>
        <c:lblOffset val="100"/>
        <c:tickLblSkip val="1"/>
        <c:noMultiLvlLbl val="1"/>
      </c:catAx>
      <c:valAx>
        <c:axId val="238893528"/>
        <c:scaling>
          <c:orientation val="minMax"/>
          <c:min val="-300"/>
        </c:scaling>
        <c:delete val="1"/>
        <c:axPos val="t"/>
        <c:numFmt formatCode="General" sourceLinked="1"/>
        <c:majorTickMark val="out"/>
        <c:minorTickMark val="none"/>
        <c:tickLblPos val="nextTo"/>
        <c:crossAx val="2388931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091CD4-0008-9C45-B237-2BF3D213D395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AC60C-8761-6746-A3C4-BC1FD83B14A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27615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A8C43-22D3-4057-AA0A-2A6A1E96BC25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E26E8-CC53-4D4E-B6F4-506CEA58A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8375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1A3C9-0BCF-401E-AB78-2159E2565C14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3469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276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251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755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597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511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2448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575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0443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9066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7808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1747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bg1"/>
          </a:solidFill>
          <a:ln w="2095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040" tIns="45520" rIns="91040" bIns="455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6858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de-DE" sz="1792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777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A50E1-FFC8-904C-A67D-80E47A49CEEC}" type="datetimeFigureOut">
              <a:rPr lang="de-DE" smtClean="0"/>
              <a:t>16.03.2018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5856E-D1E9-3649-853C-B9504F2FE0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5503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chart" Target="../charts/chart3.xml"/><Relationship Id="rId5" Type="http://schemas.openxmlformats.org/officeDocument/2006/relationships/chart" Target="../charts/chart1.xml"/><Relationship Id="rId10" Type="http://schemas.openxmlformats.org/officeDocument/2006/relationships/chart" Target="../charts/chart2.xml"/><Relationship Id="rId4" Type="http://schemas.openxmlformats.org/officeDocument/2006/relationships/image" Target="../media/image1.png"/><Relationship Id="rId9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Bild 3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109" y="809635"/>
            <a:ext cx="5850761" cy="7285176"/>
          </a:xfrm>
          <a:prstGeom prst="rect">
            <a:avLst/>
          </a:prstGeom>
        </p:spPr>
      </p:pic>
      <p:graphicFrame>
        <p:nvGraphicFramePr>
          <p:cNvPr id="79" name="Diagramm 78"/>
          <p:cNvGraphicFramePr/>
          <p:nvPr>
            <p:extLst>
              <p:ext uri="{D42A27DB-BD31-4B8C-83A1-F6EECF244321}">
                <p14:modId xmlns:p14="http://schemas.microsoft.com/office/powerpoint/2010/main" val="2004904224"/>
              </p:ext>
            </p:extLst>
          </p:nvPr>
        </p:nvGraphicFramePr>
        <p:xfrm>
          <a:off x="4569735" y="1150080"/>
          <a:ext cx="4210494" cy="2206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61" name="Bild 3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575" y="4299679"/>
            <a:ext cx="901571" cy="1122712"/>
          </a:xfrm>
          <a:prstGeom prst="rect">
            <a:avLst/>
          </a:prstGeom>
        </p:spPr>
      </p:pic>
      <p:pic>
        <p:nvPicPr>
          <p:cNvPr id="162" name="Bild 3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06" y="1988840"/>
            <a:ext cx="2981580" cy="3816423"/>
          </a:xfrm>
          <a:prstGeom prst="rect">
            <a:avLst/>
          </a:prstGeom>
        </p:spPr>
      </p:pic>
      <p:sp>
        <p:nvSpPr>
          <p:cNvPr id="213" name="Ellipse 212"/>
          <p:cNvSpPr>
            <a:spLocks noChangeAspect="1"/>
          </p:cNvSpPr>
          <p:nvPr/>
        </p:nvSpPr>
        <p:spPr>
          <a:xfrm>
            <a:off x="3499542" y="4404008"/>
            <a:ext cx="595020" cy="595020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3"/>
          <p:cNvSpPr txBox="1">
            <a:spLocks/>
          </p:cNvSpPr>
          <p:nvPr/>
        </p:nvSpPr>
        <p:spPr>
          <a:xfrm>
            <a:off x="260406" y="-12032"/>
            <a:ext cx="8211311" cy="809425"/>
          </a:xfrm>
          <a:prstGeom prst="rect">
            <a:avLst/>
          </a:prstGeom>
        </p:spPr>
        <p:txBody>
          <a:bodyPr/>
          <a:lstStyle>
            <a:lvl1pPr algn="l" defTabSz="458648" rtl="0" eaLnBrk="1" latinLnBrk="0" hangingPunct="1">
              <a:spcBef>
                <a:spcPct val="0"/>
              </a:spcBef>
              <a:buNone/>
              <a:defRPr sz="1999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de-DE" sz="2800" dirty="0" smtClean="0">
                <a:solidFill>
                  <a:srgbClr val="E2001A"/>
                </a:solidFill>
              </a:rPr>
              <a:t>Männer </a:t>
            </a:r>
            <a:r>
              <a:rPr lang="de-DE" sz="2800" dirty="0" smtClean="0">
                <a:solidFill>
                  <a:srgbClr val="E2001A"/>
                </a:solidFill>
              </a:rPr>
              <a:t>haben meist höhere Löhne als Frauen</a:t>
            </a:r>
            <a:endParaRPr lang="de-DE" sz="2800" dirty="0" smtClean="0">
              <a:solidFill>
                <a:srgbClr val="E2001A"/>
              </a:solidFill>
            </a:endParaRPr>
          </a:p>
          <a:p>
            <a:endParaRPr lang="de-DE" sz="28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2" name="Grafik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318" y="6289537"/>
            <a:ext cx="571685" cy="471069"/>
          </a:xfrm>
          <a:prstGeom prst="rect">
            <a:avLst/>
          </a:prstGeom>
        </p:spPr>
      </p:pic>
      <p:pic>
        <p:nvPicPr>
          <p:cNvPr id="34" name="Grafik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51" y="6323075"/>
            <a:ext cx="1816128" cy="377009"/>
          </a:xfrm>
          <a:prstGeom prst="rect">
            <a:avLst/>
          </a:prstGeom>
        </p:spPr>
      </p:pic>
      <p:sp>
        <p:nvSpPr>
          <p:cNvPr id="38" name="Textfeld 37"/>
          <p:cNvSpPr txBox="1"/>
          <p:nvPr/>
        </p:nvSpPr>
        <p:spPr>
          <a:xfrm>
            <a:off x="4338000" y="1018869"/>
            <a:ext cx="4266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/>
                <a:cs typeface="Arial"/>
              </a:rPr>
              <a:t>Entwicklung: Medianlohn von Männern und Frauen</a:t>
            </a: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Sachsen</a:t>
            </a: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Zeitreihe: 2010 – 2016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5" name="Gruppierung 277"/>
          <p:cNvGrpSpPr/>
          <p:nvPr/>
        </p:nvGrpSpPr>
        <p:grpSpPr>
          <a:xfrm>
            <a:off x="4248334" y="1013617"/>
            <a:ext cx="74865" cy="5633753"/>
            <a:chOff x="4532145" y="1191960"/>
            <a:chExt cx="119407" cy="3947916"/>
          </a:xfrm>
        </p:grpSpPr>
        <p:cxnSp>
          <p:nvCxnSpPr>
            <p:cNvPr id="226" name="Gerade Verbindung 278"/>
            <p:cNvCxnSpPr/>
            <p:nvPr userDrawn="1"/>
          </p:nvCxnSpPr>
          <p:spPr>
            <a:xfrm>
              <a:off x="4532145" y="5139876"/>
              <a:ext cx="114300" cy="0"/>
            </a:xfrm>
            <a:prstGeom prst="line">
              <a:avLst/>
            </a:prstGeom>
            <a:ln w="9525" cmpd="sng">
              <a:solidFill>
                <a:srgbClr val="8E8E8E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Gerade Verbindung 279"/>
            <p:cNvCxnSpPr/>
            <p:nvPr userDrawn="1"/>
          </p:nvCxnSpPr>
          <p:spPr>
            <a:xfrm>
              <a:off x="4537252" y="1191960"/>
              <a:ext cx="114300" cy="0"/>
            </a:xfrm>
            <a:prstGeom prst="line">
              <a:avLst/>
            </a:prstGeom>
            <a:ln w="9525" cmpd="sng">
              <a:solidFill>
                <a:srgbClr val="8E8E8E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Gerade Verbindung 280"/>
            <p:cNvCxnSpPr/>
            <p:nvPr userDrawn="1"/>
          </p:nvCxnSpPr>
          <p:spPr>
            <a:xfrm>
              <a:off x="4537252" y="1191960"/>
              <a:ext cx="0" cy="3947916"/>
            </a:xfrm>
            <a:prstGeom prst="line">
              <a:avLst/>
            </a:prstGeom>
            <a:ln w="9525" cmpd="sng">
              <a:solidFill>
                <a:srgbClr val="8E8E8E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9" name="Gerade Verbindung 282"/>
          <p:cNvCxnSpPr/>
          <p:nvPr/>
        </p:nvCxnSpPr>
        <p:spPr>
          <a:xfrm>
            <a:off x="4437931" y="3407813"/>
            <a:ext cx="4441289" cy="0"/>
          </a:xfrm>
          <a:prstGeom prst="line">
            <a:avLst/>
          </a:prstGeom>
          <a:ln w="9525" cmpd="sng">
            <a:solidFill>
              <a:srgbClr val="8E8E8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Textfeld 215"/>
          <p:cNvSpPr txBox="1"/>
          <p:nvPr/>
        </p:nvSpPr>
        <p:spPr>
          <a:xfrm>
            <a:off x="278797" y="1018869"/>
            <a:ext cx="4301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Lohndifferenz zwischen Männern und Frauen</a:t>
            </a:r>
          </a:p>
          <a:p>
            <a:r>
              <a:rPr lang="de-DE" sz="800" kern="0" dirty="0">
                <a:latin typeface="Arial" panose="020B0604020202020204" pitchFamily="34" charset="0"/>
                <a:cs typeface="Arial" panose="020B0604020202020204" pitchFamily="34" charset="0"/>
              </a:rPr>
              <a:t>Deutschland</a:t>
            </a:r>
          </a:p>
          <a:p>
            <a:r>
              <a:rPr lang="de-DE" sz="800" kern="0" dirty="0">
                <a:latin typeface="Arial" panose="020B0604020202020204" pitchFamily="34" charset="0"/>
                <a:cs typeface="Arial" panose="020B0604020202020204" pitchFamily="34" charset="0"/>
              </a:rPr>
              <a:t>Stichtag: </a:t>
            </a:r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31.12.2016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Textfeld 162"/>
          <p:cNvSpPr txBox="1"/>
          <p:nvPr/>
        </p:nvSpPr>
        <p:spPr>
          <a:xfrm>
            <a:off x="2222143" y="5327391"/>
            <a:ext cx="5790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Bayern</a:t>
            </a:r>
          </a:p>
        </p:txBody>
      </p:sp>
      <p:sp>
        <p:nvSpPr>
          <p:cNvPr id="164" name="Textfeld 163"/>
          <p:cNvSpPr txBox="1"/>
          <p:nvPr/>
        </p:nvSpPr>
        <p:spPr>
          <a:xfrm>
            <a:off x="895676" y="5373796"/>
            <a:ext cx="122805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Baden-Württemberg</a:t>
            </a:r>
          </a:p>
        </p:txBody>
      </p:sp>
      <p:sp>
        <p:nvSpPr>
          <p:cNvPr id="165" name="Textfeld 164"/>
          <p:cNvSpPr txBox="1"/>
          <p:nvPr/>
        </p:nvSpPr>
        <p:spPr>
          <a:xfrm>
            <a:off x="273116" y="5190851"/>
            <a:ext cx="5968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Saarland</a:t>
            </a:r>
          </a:p>
        </p:txBody>
      </p:sp>
      <p:sp>
        <p:nvSpPr>
          <p:cNvPr id="166" name="Textfeld 165"/>
          <p:cNvSpPr txBox="1"/>
          <p:nvPr/>
        </p:nvSpPr>
        <p:spPr>
          <a:xfrm>
            <a:off x="539552" y="4430501"/>
            <a:ext cx="1016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Rheinland-Pfalz</a:t>
            </a:r>
          </a:p>
        </p:txBody>
      </p:sp>
      <p:sp>
        <p:nvSpPr>
          <p:cNvPr id="167" name="Textfeld 166"/>
          <p:cNvSpPr txBox="1"/>
          <p:nvPr/>
        </p:nvSpPr>
        <p:spPr>
          <a:xfrm>
            <a:off x="1223785" y="4129926"/>
            <a:ext cx="6839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Hessen</a:t>
            </a:r>
          </a:p>
        </p:txBody>
      </p:sp>
      <p:sp>
        <p:nvSpPr>
          <p:cNvPr id="168" name="Textfeld 167"/>
          <p:cNvSpPr txBox="1"/>
          <p:nvPr/>
        </p:nvSpPr>
        <p:spPr>
          <a:xfrm>
            <a:off x="1835696" y="4293676"/>
            <a:ext cx="7626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Thüringen</a:t>
            </a:r>
          </a:p>
        </p:txBody>
      </p:sp>
      <p:sp>
        <p:nvSpPr>
          <p:cNvPr id="169" name="Textfeld 168"/>
          <p:cNvSpPr txBox="1"/>
          <p:nvPr/>
        </p:nvSpPr>
        <p:spPr>
          <a:xfrm>
            <a:off x="2608998" y="4210910"/>
            <a:ext cx="6668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Sachsen</a:t>
            </a:r>
          </a:p>
        </p:txBody>
      </p:sp>
      <p:sp>
        <p:nvSpPr>
          <p:cNvPr id="170" name="Textfeld 169"/>
          <p:cNvSpPr txBox="1"/>
          <p:nvPr/>
        </p:nvSpPr>
        <p:spPr>
          <a:xfrm>
            <a:off x="3370328" y="2996952"/>
            <a:ext cx="553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Berlin</a:t>
            </a:r>
          </a:p>
        </p:txBody>
      </p:sp>
      <p:sp>
        <p:nvSpPr>
          <p:cNvPr id="171" name="Textfeld 170"/>
          <p:cNvSpPr txBox="1"/>
          <p:nvPr/>
        </p:nvSpPr>
        <p:spPr>
          <a:xfrm>
            <a:off x="3227977" y="2750960"/>
            <a:ext cx="80968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Brandenburg</a:t>
            </a:r>
          </a:p>
        </p:txBody>
      </p:sp>
      <p:sp>
        <p:nvSpPr>
          <p:cNvPr id="172" name="Textfeld 171"/>
          <p:cNvSpPr txBox="1"/>
          <p:nvPr/>
        </p:nvSpPr>
        <p:spPr>
          <a:xfrm>
            <a:off x="1691680" y="3212976"/>
            <a:ext cx="7397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Sachsen-</a:t>
            </a:r>
          </a:p>
          <a:p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Anhalt</a:t>
            </a:r>
          </a:p>
        </p:txBody>
      </p:sp>
      <p:sp>
        <p:nvSpPr>
          <p:cNvPr id="173" name="Textfeld 172"/>
          <p:cNvSpPr txBox="1"/>
          <p:nvPr/>
        </p:nvSpPr>
        <p:spPr>
          <a:xfrm>
            <a:off x="2875993" y="1964146"/>
            <a:ext cx="9759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Mecklenburg-</a:t>
            </a:r>
          </a:p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Vorpommern</a:t>
            </a:r>
          </a:p>
        </p:txBody>
      </p:sp>
      <p:sp>
        <p:nvSpPr>
          <p:cNvPr id="174" name="Textfeld 173"/>
          <p:cNvSpPr txBox="1"/>
          <p:nvPr/>
        </p:nvSpPr>
        <p:spPr>
          <a:xfrm>
            <a:off x="1453917" y="1791110"/>
            <a:ext cx="11055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Schleswig-Holstein</a:t>
            </a:r>
          </a:p>
        </p:txBody>
      </p:sp>
      <p:sp>
        <p:nvSpPr>
          <p:cNvPr id="175" name="Textfeld 174"/>
          <p:cNvSpPr txBox="1"/>
          <p:nvPr/>
        </p:nvSpPr>
        <p:spPr>
          <a:xfrm>
            <a:off x="293288" y="3140968"/>
            <a:ext cx="673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Nordrhein-</a:t>
            </a:r>
          </a:p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Westfalen</a:t>
            </a:r>
          </a:p>
        </p:txBody>
      </p:sp>
      <p:sp>
        <p:nvSpPr>
          <p:cNvPr id="176" name="Textfeld 175"/>
          <p:cNvSpPr txBox="1"/>
          <p:nvPr/>
        </p:nvSpPr>
        <p:spPr>
          <a:xfrm>
            <a:off x="539552" y="2492896"/>
            <a:ext cx="57057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rgbClr val="818181"/>
                </a:solidFill>
                <a:latin typeface="Arial"/>
                <a:cs typeface="Arial"/>
              </a:rPr>
              <a:t>Bremen</a:t>
            </a:r>
          </a:p>
        </p:txBody>
      </p:sp>
      <p:sp>
        <p:nvSpPr>
          <p:cNvPr id="177" name="Textfeld 176"/>
          <p:cNvSpPr txBox="1"/>
          <p:nvPr/>
        </p:nvSpPr>
        <p:spPr>
          <a:xfrm>
            <a:off x="1547664" y="2309891"/>
            <a:ext cx="6808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Hamburg</a:t>
            </a:r>
          </a:p>
        </p:txBody>
      </p:sp>
      <p:sp>
        <p:nvSpPr>
          <p:cNvPr id="178" name="Textfeld 177"/>
          <p:cNvSpPr txBox="1"/>
          <p:nvPr/>
        </p:nvSpPr>
        <p:spPr>
          <a:xfrm>
            <a:off x="1403648" y="2853516"/>
            <a:ext cx="11055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800" dirty="0" smtClean="0">
                <a:solidFill>
                  <a:schemeClr val="bg1"/>
                </a:solidFill>
                <a:latin typeface="Arial"/>
                <a:cs typeface="Arial"/>
              </a:rPr>
              <a:t>Niedersachsen</a:t>
            </a:r>
          </a:p>
        </p:txBody>
      </p:sp>
      <p:sp>
        <p:nvSpPr>
          <p:cNvPr id="179" name="Freeform 5"/>
          <p:cNvSpPr>
            <a:spLocks noChangeAspect="1"/>
          </p:cNvSpPr>
          <p:nvPr/>
        </p:nvSpPr>
        <p:spPr bwMode="auto">
          <a:xfrm rot="3403798">
            <a:off x="991086" y="2606200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80" name="Textfeld 179"/>
          <p:cNvSpPr txBox="1"/>
          <p:nvPr/>
        </p:nvSpPr>
        <p:spPr>
          <a:xfrm>
            <a:off x="909039" y="2679906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698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81" name="Ellipse 180"/>
          <p:cNvSpPr>
            <a:spLocks noChangeAspect="1"/>
          </p:cNvSpPr>
          <p:nvPr/>
        </p:nvSpPr>
        <p:spPr>
          <a:xfrm>
            <a:off x="1090258" y="1793302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2" name="Textfeld 181"/>
          <p:cNvSpPr txBox="1"/>
          <p:nvPr/>
        </p:nvSpPr>
        <p:spPr>
          <a:xfrm>
            <a:off x="1026156" y="1816758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359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83" name="Freeform 5"/>
          <p:cNvSpPr>
            <a:spLocks noChangeAspect="1"/>
          </p:cNvSpPr>
          <p:nvPr/>
        </p:nvSpPr>
        <p:spPr bwMode="auto">
          <a:xfrm rot="13767265">
            <a:off x="2019437" y="2407946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84" name="Textfeld 183"/>
          <p:cNvSpPr txBox="1"/>
          <p:nvPr/>
        </p:nvSpPr>
        <p:spPr>
          <a:xfrm>
            <a:off x="1973559" y="2452197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658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85" name="Ellipse 184"/>
          <p:cNvSpPr>
            <a:spLocks noChangeAspect="1"/>
          </p:cNvSpPr>
          <p:nvPr/>
        </p:nvSpPr>
        <p:spPr>
          <a:xfrm>
            <a:off x="2616892" y="2166338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6" name="Textfeld 185"/>
          <p:cNvSpPr txBox="1"/>
          <p:nvPr/>
        </p:nvSpPr>
        <p:spPr>
          <a:xfrm>
            <a:off x="2552790" y="2205406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FFA569"/>
                </a:solidFill>
                <a:latin typeface="Arial"/>
                <a:cs typeface="Arial"/>
              </a:rPr>
              <a:t>- 42</a:t>
            </a:r>
            <a:endParaRPr lang="de-DE" sz="1100" b="1" dirty="0">
              <a:solidFill>
                <a:srgbClr val="FFA569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FFA569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87" name="Freeform 5"/>
          <p:cNvSpPr>
            <a:spLocks noChangeAspect="1"/>
          </p:cNvSpPr>
          <p:nvPr/>
        </p:nvSpPr>
        <p:spPr bwMode="auto">
          <a:xfrm rot="14934585">
            <a:off x="3077151" y="3071381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88" name="Textfeld 187"/>
          <p:cNvSpPr txBox="1"/>
          <p:nvPr/>
        </p:nvSpPr>
        <p:spPr>
          <a:xfrm>
            <a:off x="3031273" y="3115632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111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89" name="Ellipse 188"/>
          <p:cNvSpPr>
            <a:spLocks noChangeAspect="1"/>
          </p:cNvSpPr>
          <p:nvPr/>
        </p:nvSpPr>
        <p:spPr>
          <a:xfrm>
            <a:off x="2835902" y="2670394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0" name="Textfeld 189"/>
          <p:cNvSpPr txBox="1"/>
          <p:nvPr/>
        </p:nvSpPr>
        <p:spPr>
          <a:xfrm>
            <a:off x="2771800" y="2703301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FFA569"/>
                </a:solidFill>
                <a:latin typeface="Arial"/>
                <a:cs typeface="Arial"/>
              </a:rPr>
              <a:t>- 127</a:t>
            </a:r>
            <a:endParaRPr lang="de-DE" sz="1100" b="1" dirty="0">
              <a:solidFill>
                <a:srgbClr val="FFA569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FFA569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91" name="Ellipse 190"/>
          <p:cNvSpPr>
            <a:spLocks noChangeAspect="1"/>
          </p:cNvSpPr>
          <p:nvPr/>
        </p:nvSpPr>
        <p:spPr>
          <a:xfrm>
            <a:off x="2641981" y="3770241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2" name="Textfeld 191"/>
          <p:cNvSpPr txBox="1"/>
          <p:nvPr/>
        </p:nvSpPr>
        <p:spPr>
          <a:xfrm>
            <a:off x="2577879" y="3802619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5</a:t>
            </a:r>
            <a:r>
              <a:rPr lang="de-DE" sz="1100" b="1" dirty="0">
                <a:solidFill>
                  <a:srgbClr val="8E8E8E"/>
                </a:solidFill>
                <a:latin typeface="Arial"/>
                <a:cs typeface="Arial"/>
              </a:rPr>
              <a:t>7</a:t>
            </a: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93" name="Ellipse 192"/>
          <p:cNvSpPr>
            <a:spLocks noChangeAspect="1"/>
          </p:cNvSpPr>
          <p:nvPr/>
        </p:nvSpPr>
        <p:spPr>
          <a:xfrm>
            <a:off x="2187830" y="3299667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4" name="Textfeld 193"/>
          <p:cNvSpPr txBox="1"/>
          <p:nvPr/>
        </p:nvSpPr>
        <p:spPr>
          <a:xfrm>
            <a:off x="2123728" y="3323381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FFA569"/>
                </a:solidFill>
                <a:latin typeface="Arial"/>
                <a:cs typeface="Arial"/>
              </a:rPr>
              <a:t>- 44</a:t>
            </a:r>
            <a:endParaRPr lang="de-DE" sz="1100" b="1" dirty="0">
              <a:solidFill>
                <a:srgbClr val="FFA569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FFA569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95" name="Ellipse 194"/>
          <p:cNvSpPr>
            <a:spLocks noChangeAspect="1"/>
          </p:cNvSpPr>
          <p:nvPr/>
        </p:nvSpPr>
        <p:spPr>
          <a:xfrm>
            <a:off x="1323734" y="2996952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6" name="Textfeld 195"/>
          <p:cNvSpPr txBox="1"/>
          <p:nvPr/>
        </p:nvSpPr>
        <p:spPr>
          <a:xfrm>
            <a:off x="1259632" y="3030083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554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97" name="Ellipse 196"/>
          <p:cNvSpPr>
            <a:spLocks noChangeAspect="1"/>
          </p:cNvSpPr>
          <p:nvPr/>
        </p:nvSpPr>
        <p:spPr>
          <a:xfrm>
            <a:off x="747670" y="3459917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8" name="Textfeld 197"/>
          <p:cNvSpPr txBox="1"/>
          <p:nvPr/>
        </p:nvSpPr>
        <p:spPr>
          <a:xfrm>
            <a:off x="683568" y="3499388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475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199" name="Ellipse 198"/>
          <p:cNvSpPr>
            <a:spLocks noChangeAspect="1"/>
          </p:cNvSpPr>
          <p:nvPr/>
        </p:nvSpPr>
        <p:spPr>
          <a:xfrm>
            <a:off x="899076" y="4001846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0" name="Textfeld 199"/>
          <p:cNvSpPr txBox="1"/>
          <p:nvPr/>
        </p:nvSpPr>
        <p:spPr>
          <a:xfrm>
            <a:off x="834974" y="4034560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479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01" name="Freeform 5"/>
          <p:cNvSpPr>
            <a:spLocks noChangeAspect="1"/>
          </p:cNvSpPr>
          <p:nvPr/>
        </p:nvSpPr>
        <p:spPr bwMode="auto">
          <a:xfrm rot="944285">
            <a:off x="383947" y="4693006"/>
            <a:ext cx="455836" cy="504000"/>
          </a:xfrm>
          <a:custGeom>
            <a:avLst/>
            <a:gdLst>
              <a:gd name="T0" fmla="*/ 185 w 369"/>
              <a:gd name="T1" fmla="*/ 415 h 415"/>
              <a:gd name="T2" fmla="*/ 185 w 369"/>
              <a:gd name="T3" fmla="*/ 415 h 415"/>
              <a:gd name="T4" fmla="*/ 0 w 369"/>
              <a:gd name="T5" fmla="*/ 230 h 415"/>
              <a:gd name="T6" fmla="*/ 185 w 369"/>
              <a:gd name="T7" fmla="*/ 46 h 415"/>
              <a:gd name="T8" fmla="*/ 256 w 369"/>
              <a:gd name="T9" fmla="*/ 60 h 415"/>
              <a:gd name="T10" fmla="*/ 352 w 369"/>
              <a:gd name="T11" fmla="*/ 0 h 415"/>
              <a:gd name="T12" fmla="*/ 316 w 369"/>
              <a:gd name="T13" fmla="*/ 101 h 415"/>
              <a:gd name="T14" fmla="*/ 369 w 369"/>
              <a:gd name="T15" fmla="*/ 230 h 415"/>
              <a:gd name="T16" fmla="*/ 185 w 369"/>
              <a:gd name="T17" fmla="*/ 415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9" h="415">
                <a:moveTo>
                  <a:pt x="185" y="415"/>
                </a:moveTo>
                <a:lnTo>
                  <a:pt x="185" y="415"/>
                </a:lnTo>
                <a:cubicBezTo>
                  <a:pt x="83" y="415"/>
                  <a:pt x="0" y="332"/>
                  <a:pt x="0" y="230"/>
                </a:cubicBezTo>
                <a:cubicBezTo>
                  <a:pt x="0" y="129"/>
                  <a:pt x="83" y="46"/>
                  <a:pt x="185" y="46"/>
                </a:cubicBezTo>
                <a:cubicBezTo>
                  <a:pt x="209" y="46"/>
                  <a:pt x="233" y="51"/>
                  <a:pt x="256" y="60"/>
                </a:cubicBezTo>
                <a:lnTo>
                  <a:pt x="352" y="0"/>
                </a:lnTo>
                <a:lnTo>
                  <a:pt x="316" y="101"/>
                </a:lnTo>
                <a:cubicBezTo>
                  <a:pt x="350" y="136"/>
                  <a:pt x="369" y="182"/>
                  <a:pt x="369" y="230"/>
                </a:cubicBezTo>
                <a:cubicBezTo>
                  <a:pt x="369" y="332"/>
                  <a:pt x="286" y="415"/>
                  <a:pt x="185" y="415"/>
                </a:cubicBezTo>
                <a:close/>
              </a:path>
            </a:pathLst>
          </a:custGeom>
          <a:solidFill>
            <a:srgbClr val="FEFEFE"/>
          </a:solidFill>
          <a:ln w="6350">
            <a:solidFill>
              <a:srgbClr val="777777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2" name="Textfeld 201"/>
          <p:cNvSpPr txBox="1"/>
          <p:nvPr/>
        </p:nvSpPr>
        <p:spPr>
          <a:xfrm>
            <a:off x="316807" y="4781090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649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03" name="Ellipse 202"/>
          <p:cNvSpPr>
            <a:spLocks noChangeAspect="1"/>
          </p:cNvSpPr>
          <p:nvPr/>
        </p:nvSpPr>
        <p:spPr>
          <a:xfrm>
            <a:off x="1320748" y="4911272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4" name="Textfeld 203"/>
          <p:cNvSpPr txBox="1"/>
          <p:nvPr/>
        </p:nvSpPr>
        <p:spPr>
          <a:xfrm>
            <a:off x="1256646" y="4957718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775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05" name="Ellipse 204"/>
          <p:cNvSpPr>
            <a:spLocks noChangeAspect="1"/>
          </p:cNvSpPr>
          <p:nvPr/>
        </p:nvSpPr>
        <p:spPr>
          <a:xfrm>
            <a:off x="2286244" y="4869160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6" name="Textfeld 205"/>
          <p:cNvSpPr txBox="1"/>
          <p:nvPr/>
        </p:nvSpPr>
        <p:spPr>
          <a:xfrm>
            <a:off x="2222142" y="4902369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601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07" name="Ellipse 206"/>
          <p:cNvSpPr>
            <a:spLocks noChangeAspect="1"/>
          </p:cNvSpPr>
          <p:nvPr/>
        </p:nvSpPr>
        <p:spPr>
          <a:xfrm>
            <a:off x="1425857" y="3689463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8" name="Textfeld 207"/>
          <p:cNvSpPr txBox="1"/>
          <p:nvPr/>
        </p:nvSpPr>
        <p:spPr>
          <a:xfrm>
            <a:off x="1361755" y="3714428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494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09" name="Ellipse 208"/>
          <p:cNvSpPr>
            <a:spLocks noChangeAspect="1"/>
          </p:cNvSpPr>
          <p:nvPr/>
        </p:nvSpPr>
        <p:spPr>
          <a:xfrm>
            <a:off x="2043814" y="3875731"/>
            <a:ext cx="450847" cy="450847"/>
          </a:xfrm>
          <a:prstGeom prst="ellipse">
            <a:avLst/>
          </a:prstGeom>
          <a:solidFill>
            <a:schemeClr val="bg1"/>
          </a:solidFill>
          <a:ln w="6350">
            <a:solidFill>
              <a:srgbClr val="7777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0" name="Textfeld 209"/>
          <p:cNvSpPr txBox="1"/>
          <p:nvPr/>
        </p:nvSpPr>
        <p:spPr>
          <a:xfrm>
            <a:off x="1979712" y="3915736"/>
            <a:ext cx="5790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8E8E8E"/>
                </a:solidFill>
                <a:latin typeface="Arial"/>
                <a:cs typeface="Arial"/>
              </a:rPr>
              <a:t>124</a:t>
            </a:r>
            <a:endParaRPr lang="de-DE" sz="11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0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cxnSp>
        <p:nvCxnSpPr>
          <p:cNvPr id="211" name="Gerade Verbindung 256"/>
          <p:cNvCxnSpPr/>
          <p:nvPr/>
        </p:nvCxnSpPr>
        <p:spPr>
          <a:xfrm flipV="1">
            <a:off x="3397393" y="3401627"/>
            <a:ext cx="566038" cy="380242"/>
          </a:xfrm>
          <a:prstGeom prst="line">
            <a:avLst/>
          </a:prstGeom>
          <a:ln w="9525" cmpd="sng">
            <a:solidFill>
              <a:srgbClr val="8E8E8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2" name="Textfeld 211"/>
          <p:cNvSpPr txBox="1"/>
          <p:nvPr/>
        </p:nvSpPr>
        <p:spPr>
          <a:xfrm>
            <a:off x="3382143" y="4448533"/>
            <a:ext cx="829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8E8E8E"/>
                </a:solidFill>
                <a:latin typeface="Arial"/>
                <a:cs typeface="Arial"/>
              </a:rPr>
              <a:t>468</a:t>
            </a:r>
            <a:endParaRPr lang="de-DE" sz="1400" b="1" dirty="0">
              <a:solidFill>
                <a:srgbClr val="8E8E8E"/>
              </a:solidFill>
              <a:latin typeface="Arial"/>
              <a:cs typeface="Arial"/>
            </a:endParaRPr>
          </a:p>
          <a:p>
            <a:pPr algn="ctr"/>
            <a:r>
              <a:rPr lang="de-DE" sz="1400" dirty="0">
                <a:solidFill>
                  <a:srgbClr val="8E8E8E"/>
                </a:solidFill>
                <a:latin typeface="Arial"/>
                <a:cs typeface="Arial"/>
              </a:rPr>
              <a:t>Euro</a:t>
            </a:r>
          </a:p>
        </p:txBody>
      </p:sp>
      <p:sp>
        <p:nvSpPr>
          <p:cNvPr id="214" name="Textfeld 213"/>
          <p:cNvSpPr txBox="1"/>
          <p:nvPr/>
        </p:nvSpPr>
        <p:spPr>
          <a:xfrm>
            <a:off x="3275856" y="5322694"/>
            <a:ext cx="9918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solidFill>
                  <a:srgbClr val="777777"/>
                </a:solidFill>
                <a:latin typeface="Arial"/>
                <a:cs typeface="Arial"/>
              </a:rPr>
              <a:t>Deutschland insgesamt</a:t>
            </a:r>
          </a:p>
        </p:txBody>
      </p:sp>
      <p:sp>
        <p:nvSpPr>
          <p:cNvPr id="215" name="Textfeld 214"/>
          <p:cNvSpPr txBox="1"/>
          <p:nvPr/>
        </p:nvSpPr>
        <p:spPr>
          <a:xfrm rot="16200000">
            <a:off x="2835639" y="5291181"/>
            <a:ext cx="2649279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>
                <a:solidFill>
                  <a:srgbClr val="777777"/>
                </a:solidFill>
                <a:latin typeface="Arial"/>
                <a:cs typeface="Arial"/>
              </a:rPr>
              <a:t>Quelle: Statistik der Bundesagentur für Arbeit</a:t>
            </a:r>
            <a:endParaRPr lang="de-DE" sz="600" dirty="0">
              <a:solidFill>
                <a:srgbClr val="777777"/>
              </a:solidFill>
              <a:latin typeface="Arial"/>
              <a:cs typeface="Arial"/>
            </a:endParaRPr>
          </a:p>
        </p:txBody>
      </p:sp>
      <p:cxnSp>
        <p:nvCxnSpPr>
          <p:cNvPr id="218" name="Gerade Verbindung 256"/>
          <p:cNvCxnSpPr/>
          <p:nvPr/>
        </p:nvCxnSpPr>
        <p:spPr>
          <a:xfrm>
            <a:off x="3950546" y="3405920"/>
            <a:ext cx="297788" cy="0"/>
          </a:xfrm>
          <a:prstGeom prst="line">
            <a:avLst/>
          </a:prstGeom>
          <a:ln w="9525" cmpd="sng">
            <a:solidFill>
              <a:srgbClr val="8E8E8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9" name="Textfeld 218"/>
          <p:cNvSpPr txBox="1"/>
          <p:nvPr/>
        </p:nvSpPr>
        <p:spPr>
          <a:xfrm>
            <a:off x="4338000" y="3479131"/>
            <a:ext cx="4541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b="1" dirty="0" smtClean="0">
                <a:latin typeface="Arial"/>
                <a:cs typeface="Arial"/>
              </a:rPr>
              <a:t>Männer verdienen in Sachsen …mehr als Frauen</a:t>
            </a: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Sachsen</a:t>
            </a:r>
          </a:p>
          <a:p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Stichtag</a:t>
            </a:r>
            <a:r>
              <a:rPr lang="de-DE" sz="800" kern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de-DE" sz="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31.12.2016 (Angaben in Euro)</a:t>
            </a:r>
            <a:endParaRPr lang="de-DE" sz="800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0" name="Gerade Verbindung 256"/>
          <p:cNvCxnSpPr/>
          <p:nvPr/>
        </p:nvCxnSpPr>
        <p:spPr>
          <a:xfrm>
            <a:off x="5009376" y="3030083"/>
            <a:ext cx="0" cy="145147"/>
          </a:xfrm>
          <a:prstGeom prst="line">
            <a:avLst/>
          </a:prstGeom>
          <a:ln w="12700" cmpd="sng">
            <a:solidFill>
              <a:srgbClr val="B1B1B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6" name="Gerade Verbindung 256"/>
          <p:cNvCxnSpPr/>
          <p:nvPr/>
        </p:nvCxnSpPr>
        <p:spPr>
          <a:xfrm>
            <a:off x="7434000" y="2600618"/>
            <a:ext cx="0" cy="557717"/>
          </a:xfrm>
          <a:prstGeom prst="line">
            <a:avLst/>
          </a:prstGeom>
          <a:ln w="12700" cmpd="sng">
            <a:solidFill>
              <a:srgbClr val="B1B1B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Gerade Verbindung 256"/>
          <p:cNvCxnSpPr/>
          <p:nvPr/>
        </p:nvCxnSpPr>
        <p:spPr>
          <a:xfrm>
            <a:off x="7916400" y="2525335"/>
            <a:ext cx="0" cy="634432"/>
          </a:xfrm>
          <a:prstGeom prst="line">
            <a:avLst/>
          </a:prstGeom>
          <a:ln w="12700" cmpd="sng">
            <a:solidFill>
              <a:srgbClr val="B1B1B1"/>
            </a:solidFill>
            <a:prstDash val="sys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Ellipse 93"/>
          <p:cNvSpPr/>
          <p:nvPr/>
        </p:nvSpPr>
        <p:spPr>
          <a:xfrm>
            <a:off x="4761038" y="1729661"/>
            <a:ext cx="72008" cy="72008"/>
          </a:xfrm>
          <a:prstGeom prst="ellipse">
            <a:avLst/>
          </a:prstGeom>
          <a:solidFill>
            <a:srgbClr val="A6A6A6"/>
          </a:solidFill>
          <a:ln>
            <a:solidFill>
              <a:srgbClr val="A6A6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5" name="Ellipse 94"/>
          <p:cNvSpPr/>
          <p:nvPr/>
        </p:nvSpPr>
        <p:spPr>
          <a:xfrm>
            <a:off x="6691997" y="1729661"/>
            <a:ext cx="72008" cy="72008"/>
          </a:xfrm>
          <a:prstGeom prst="ellipse">
            <a:avLst/>
          </a:prstGeom>
          <a:solidFill>
            <a:srgbClr val="FFA569"/>
          </a:solidFill>
          <a:ln>
            <a:solidFill>
              <a:srgbClr val="FFA56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6" name="Textfeld 95"/>
          <p:cNvSpPr txBox="1"/>
          <p:nvPr/>
        </p:nvSpPr>
        <p:spPr>
          <a:xfrm>
            <a:off x="6726192" y="1657943"/>
            <a:ext cx="21662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latin typeface="Arial"/>
                <a:cs typeface="Arial"/>
              </a:rPr>
              <a:t>Frauen (Medianlohn in Euro)</a:t>
            </a:r>
            <a:endParaRPr lang="de-DE" sz="800" dirty="0">
              <a:latin typeface="Arial"/>
              <a:cs typeface="Arial"/>
            </a:endParaRPr>
          </a:p>
        </p:txBody>
      </p:sp>
      <p:sp>
        <p:nvSpPr>
          <p:cNvPr id="97" name="Textfeld 96"/>
          <p:cNvSpPr txBox="1"/>
          <p:nvPr/>
        </p:nvSpPr>
        <p:spPr>
          <a:xfrm>
            <a:off x="4815139" y="1655843"/>
            <a:ext cx="151681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>
                <a:latin typeface="Arial"/>
                <a:cs typeface="Arial"/>
              </a:rPr>
              <a:t>Männer (Medianlohn in Euro)</a:t>
            </a:r>
            <a:endParaRPr lang="de-DE" sz="800" dirty="0">
              <a:latin typeface="Arial"/>
              <a:cs typeface="Arial"/>
            </a:endParaRPr>
          </a:p>
        </p:txBody>
      </p:sp>
      <p:graphicFrame>
        <p:nvGraphicFramePr>
          <p:cNvPr id="109" name="Diagramm 108"/>
          <p:cNvGraphicFramePr/>
          <p:nvPr>
            <p:extLst>
              <p:ext uri="{D42A27DB-BD31-4B8C-83A1-F6EECF244321}">
                <p14:modId xmlns:p14="http://schemas.microsoft.com/office/powerpoint/2010/main" val="2688368493"/>
              </p:ext>
            </p:extLst>
          </p:nvPr>
        </p:nvGraphicFramePr>
        <p:xfrm>
          <a:off x="4689386" y="2999145"/>
          <a:ext cx="3699038" cy="3496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82" name="Diagramm 81"/>
          <p:cNvGraphicFramePr/>
          <p:nvPr>
            <p:extLst>
              <p:ext uri="{D42A27DB-BD31-4B8C-83A1-F6EECF244321}">
                <p14:modId xmlns:p14="http://schemas.microsoft.com/office/powerpoint/2010/main" val="197580661"/>
              </p:ext>
            </p:extLst>
          </p:nvPr>
        </p:nvGraphicFramePr>
        <p:xfrm>
          <a:off x="4346059" y="3022814"/>
          <a:ext cx="3699038" cy="3496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7415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SIGN" val="Inhaltsfolien"/>
  <p:tag name="LAYOUT" val="Blanco"/>
</p:tagLst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Bildschirmpräsentation (4:3)</PresentationFormat>
  <Paragraphs>68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Magneto</vt:lpstr>
      <vt:lpstr>Office-Design</vt:lpstr>
      <vt:lpstr>PowerPoint-Präsentation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Microsoft Office</dc:creator>
  <cp:lastModifiedBy>Vollgold Frank</cp:lastModifiedBy>
  <cp:revision>146</cp:revision>
  <cp:lastPrinted>2017-07-27T13:02:47Z</cp:lastPrinted>
  <dcterms:created xsi:type="dcterms:W3CDTF">2016-07-22T09:10:59Z</dcterms:created>
  <dcterms:modified xsi:type="dcterms:W3CDTF">2018-03-16T09:09:01Z</dcterms:modified>
</cp:coreProperties>
</file>